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sldIdLst>
    <p:sldId id="299" r:id="rId3"/>
    <p:sldId id="303" r:id="rId4"/>
    <p:sldId id="320" r:id="rId5"/>
    <p:sldId id="321" r:id="rId6"/>
    <p:sldId id="322" r:id="rId7"/>
    <p:sldId id="304" r:id="rId8"/>
    <p:sldId id="305" r:id="rId9"/>
    <p:sldId id="325" r:id="rId10"/>
    <p:sldId id="306" r:id="rId11"/>
    <p:sldId id="324" r:id="rId12"/>
    <p:sldId id="323" r:id="rId13"/>
    <p:sldId id="326" r:id="rId14"/>
    <p:sldId id="329" r:id="rId15"/>
    <p:sldId id="331" r:id="rId16"/>
    <p:sldId id="332" r:id="rId17"/>
    <p:sldId id="328" r:id="rId18"/>
    <p:sldId id="330" r:id="rId19"/>
    <p:sldId id="318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5186" autoAdjust="0"/>
  </p:normalViewPr>
  <p:slideViewPr>
    <p:cSldViewPr>
      <p:cViewPr>
        <p:scale>
          <a:sx n="124" d="100"/>
          <a:sy n="124" d="100"/>
        </p:scale>
        <p:origin x="-125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опасных производственных объектов, зарегистрированных на территории Архангельской области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 класс - 0 </c:v>
                </c:pt>
                <c:pt idx="1">
                  <c:v>II класс -1</c:v>
                </c:pt>
                <c:pt idx="2">
                  <c:v>III класс  -23</c:v>
                </c:pt>
                <c:pt idx="3">
                  <c:v>IV класс  - 24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24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699197774321372"/>
          <c:y val="0.86348386014125567"/>
          <c:w val="0.83047418881412971"/>
          <c:h val="7.0442059799089199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D29959-ABC0-4E64-8131-3DFD39A0DFBC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312A07-3864-4DB5-887D-EFDE8582C0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D29959-ABC0-4E64-8131-3DFD39A0DF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29.08.2024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312A07-3864-4DB5-887D-EFDE8582C09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44624"/>
            <a:ext cx="9107488" cy="1189038"/>
            <a:chOff x="35496" y="44624"/>
            <a:chExt cx="9107488" cy="1189038"/>
          </a:xfrm>
        </p:grpSpPr>
        <p:grpSp>
          <p:nvGrpSpPr>
            <p:cNvPr id="6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10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71600" y="123366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ФЕДЕРАЛЬНАЯ СЛУЖБА ПО ЭКОЛОГИЧЕСКОМУ, ТЕХНОЛОГИЧЕСКОМУ И АТОМНОМУ НАДЗОРУ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(РОСТЕХНАДЗОР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СЕВЕРО-ЗАПАДНОЕ УПРАВЛЕНИЕ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0938" y="3140968"/>
            <a:ext cx="7803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(надзорная) деятельность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 безопасности гидротехнических сооружений (ГТС) на территории Республики Карелия.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Изменения в законодательстве в разрезе постановления Правительства Российской Федерации от 03.05.2024 № 566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5076" y="5592414"/>
            <a:ext cx="4453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Докладчик: Березкина Светлана Васильевна,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государственный инспектор отдела по государственному энергетическому надзору по Республике Карелия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46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87624" y="78444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нарушений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18.12.2023 № 462 утверждена «Программа профилактики рисков причинения вреда (ущерба) охраняемым законом ценностям при осуществлении федерального государственного надзора в области безопасности гидротехнических сооружений на 2024 год»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87982"/>
              </p:ext>
            </p:extLst>
          </p:nvPr>
        </p:nvGraphicFramePr>
        <p:xfrm>
          <a:off x="672856" y="3068960"/>
          <a:ext cx="7877700" cy="30403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6492"/>
                <a:gridCol w="1341598"/>
                <a:gridCol w="1224136"/>
                <a:gridCol w="1665474"/>
              </a:tblGrid>
              <a:tr h="628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Профилактическое мероприятие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месяцев 2024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ед.)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Обобщение правоприменительной практики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</a:rPr>
                        <a:t> (совещания с руководителями)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предостережений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0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8" marR="658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852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01 сентября 2024 года вступает в силу постановление Правительства Российской Федерации от 03 мая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некоторые акты Правительства Российской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Федерации».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Признаны утратившими силу постановления Правительства Российской Федерации: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3 октября 2020 г. № 1596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Правил определения величины финансового обеспечения гражданской ответственности за вред, причиненный в результате аварии гидротехнического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5 октября 2020 г. № 1607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критериев классификации гидротехнических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сооружений».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26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76138"/>
            <a:ext cx="82191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Внесены изменения в следующие акты Правительства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Правила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консервации и ликвидации гидротехнического сооружения, утвержденных постановлением Правительства Российской Федерации от 1 октября 2020 г. № 1589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Правил консервации и ликвидации гидротехнического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постановление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5 октября 2020 г. № 1606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Положения об эксплуатации гидротехнического сооружения и обеспечении безопасности гидротехнического сооружения, разрешение на строительство и эксплуатацию которого аннулировано (в том числе гидротехнического сооружения, находящегося в аварийном состоянии), гидротехнического сооружения, которое не имеет собственника или собственник которого неизвестен либо от права собственности на которое собственник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отказался»;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постановление Правительства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20 ноября 2020 г. № 1892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декларировании безопасности гидротехнических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сооружений»;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Положение о федеральном государственном надзоре в области безопасности гидротехнических сооружений, утвержденного постановлением Правительства Российской Федерации от 30 июня 2021 г. № 1080 «О федеральном государственном надзоре в области безопасности гидротехнических сооружений»;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Правила формирования и ведения Российского регистра гидротехнических сооружений, утвержденных постановлением Правительства Российской Федерации от 20 ноября 2020 г. № 1893 «Об утверждении Правил формирования и ведения Российского регистра гидротехнических сооружений»;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476138"/>
            <a:ext cx="80031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декабря 2023 года №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468 внесены дополнения в перечень индикаторов риска нарушения обязательных требований, используемых при осуществлении федерального государственного надзора в области безопасности гидротехнических сооружений (за исключением портовых и судоходных гидротехнических сооружений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вступил в силу 17 февраля 2024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Индикаторами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нарушения обязательных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требований являются: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 рассмотрении декларации безопасности поднадзорного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превышения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трем или более критериям безопасности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утверждаемым в составе декларации безопасности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с подпунктом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пункта 6 Положения о декларировании безопасности гидротехнических сооружений, утвержденного постановлением Правительства Российской Федерации от 20 ноября 2020 г.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1892,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предельных значений количественных показателей состояния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соответствующих допустимому уровню риска аварии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основании открытых данных о фактических уровнях воды в водохранилищах, образованных поднадзорными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публикуемых на сайтах Федерального агентства водных ресурсов либо поднадзорных организаций в информационно-телекоммуникационной сети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«Интернет»,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превышения в течение более 30 дней подряд со дня его возникновения нормального подпорного уровня, установленного проектной документацией, на величину более тридцати процентов расстояния между нормальным подпорным уровнем и форсированным подпорным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 лицом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ГТС.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33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476138"/>
            <a:ext cx="80031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Вступают в силу  с 01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сентября 2024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следующие постановления, разработанные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целях реализации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закона 117-ФЗ,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в рамках реализации проекта по оптимизации и автоматизации разрешительной деятельности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 октября 2023 г. № 1825 «О внесении изменений в постановление Правительства Российской Федерации от 30 июля 2004 г. № 401»;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 ноября 2023 г. № 1843 «О внесении изменений в постановление Правительства Российской Федерации от 20 ноября 2020 г. № 1892»;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 мая 2024 г. № 566 «О внесении изменений в некоторые акты Правительства Российской Федерации»;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/>
                <a:ea typeface="Calibri"/>
              </a:rPr>
              <a:t>постановление Правительства Российской Федерации от 4 мая 2024 г.№ 576 «Об аттестации экспертов в области безопасности гидротехнических сооружений»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607" y="1556792"/>
            <a:ext cx="84578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Вступают в силу  с 01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сентября 2024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следующие приказы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февраля 2024 года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62 «Об утверждении формы акта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преддекларационного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обследования гидротехнического сооружения (за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исключением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судоходных и портовых гидротехнических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зарегистрированный в Министерстве юстиции Российской Федерации 16 апреля 2024 года, регистрационный № 77899;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149 «Об утверждении федеральных норм и правил в области безопасности гидротехнических сооружений «Требования к экспертам в области безопасности гидротехнических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зарегистрированный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78301;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мая 2024 г. № 150 «О признании утратившими силу некоторых приказов Федеральной службы по экологическому, технологическому и атомному надзору по вопросам безопасности гидротехнических сооружений»;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года № 151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федеральных норм и правил в области безопасности гидротехнических сооружений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«Требования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обеспечению безопасности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зарегистрированный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 мая 2024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78405.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4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Признаны утратившими силу с 01 сентября 2024 года следующие приказы 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26 ноября 2020г.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462 «Об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утверждении Требований к содержанию правил эксплуатации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)», зарегистрирован в Министерстве юстиции Российской Федерации 14 декабря 2020 года, регистрационный № 61460;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14 декабря 2020г. 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522 «Об утверждении Квалификационных требований к специалистам, включаемым в состав экспертных комиссий по проведению государственной экспертизы деклараций безопасности гидротехнических сооружений (за исключением судоходных и портовых гидротехнических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сооружений),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зарегистрирован в Министерстве юстиции Российской Федерации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декабря 2020 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61614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 декабря 2020 года № 497 «Об утверждении формы акта регулярного обследования гидротехнического сооружения (за исключением судоходных и портовых гидротехнических сооружений)», зарегистрированный в Министерстве юстиции Российской Федерации 18 декабря 2020 года, регистрационный 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61552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26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67966" y="76825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Новое в законодательстве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321" y="1556793"/>
            <a:ext cx="80031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Ростехнадзором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проработан вопрос о возможности проведения контрольных (надзорных) мероприятий (далее – КНМ) без взаимодействия с контролируемым лицом, профилактических визитах в федерального государственного надзора в области безопасности гидротехнических сооружений. По согласованию с Генеральной прокуратурой Российской Федерации и Минэкономразвития России выработана позиция о возможности проведения КНМ без взаимодействия с контролируемым лицом, профилактических визитах в рамках указанного вида контроля (надзора) с учетом особенностей и ограничений, установленных постановлением Правительства Российской Федерации от 10 марта 2022 г. № 336 «Об особенностях организации и осуществления государственного контроля (надзора), муниципального контроля» (далее – Постановление № 336);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пункту 10 Постановления № 336 допускается проведение профилактических мероприятий,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КНМ без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взаимодействия в отношении контролируемых лиц в соответствии с Федеральным законом от 31 июля 2020 г. № 248-ФЗ «О государственном контроле (надзоре) и муниципальном контроле в Российской Федерации» (далее – Федеральный закон № 248-ФЗ). Проведение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КНМ без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взаимодействия не требует согласования с органами прокуратуры.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8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43608" y="309208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5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 (далее – ГТС) в отношении ГТС, расположенных на территории Республики Карелия,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2636912"/>
            <a:ext cx="79311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подпунктом 5.3.1.9 пункта 5 «Положения о Федеральной службе по экологическому, технологическому и атомному надзору», утвержденного постановлением Правительства Российской Федерации  от 30 июля 2004 года № 401, Федеральная служба по экологическому, технологическому и атомному надзору осуществляет полномочия за соблюдением обязательных требований юридическими лицами, их руководителями и иными должностными лицами, индивидуальными предпринимателями, их уполномоченными представителями, осуществляющими деятельность по эксплуатации, капитальному ремонту, консервации и ликвидации гидротехнических сооружений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 исключением судоходных и портовых гидротехнических сооружений). </a:t>
            </a:r>
          </a:p>
        </p:txBody>
      </p:sp>
    </p:spTree>
    <p:extLst>
      <p:ext uri="{BB962C8B-B14F-4D97-AF65-F5344CB8AC3E}">
        <p14:creationId xmlns:p14="http://schemas.microsoft.com/office/powerpoint/2010/main" val="259620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 (далее – ГТС) в отношении ГТС, расположенных на территории Республики Карелия,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2636912"/>
            <a:ext cx="79311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Северо-Западное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осуществляет федеральный надзор в области безопасности гидротехнических сооружений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(ГТС) на территории Республики Карелия за 18 юридическими лицами,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эксплуатирующими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ГТС.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энергетики: 23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промышленности: 13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Республики Карелия отсутствуют бесхозяйные гидротехнические сооружения.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7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1124744"/>
            <a:ext cx="7859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Республики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D:\Диск Д\Березкина Светлана - рабочий стол\ФОТО\Фото ГТС\Норд Гидро Белый Порог\15.05.2023 - повторное предпаводковое обследование\IMG_6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5" b="27031"/>
          <a:stretch/>
        </p:blipFill>
        <p:spPr bwMode="auto">
          <a:xfrm>
            <a:off x="3830314" y="3573016"/>
            <a:ext cx="4607691" cy="29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0538" y="2276872"/>
            <a:ext cx="776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23 комплексов энергетики 22 объекта являются гидроэлектростанциями (ГЭС), включающими в себя комплексы гидротехнических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сооружений, 1 объект - ТЭЦ.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280" y="3653422"/>
            <a:ext cx="2674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введены в эксплуатацию 2 новых ГЭС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Белопорожская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Малая ГЭС-1»,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Белопорожская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Малая ГЭС-2», расположенные на реке Кемь, мощностью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 каждая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2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5496" y="44624"/>
            <a:ext cx="9107488" cy="1189038"/>
            <a:chOff x="35496" y="44624"/>
            <a:chExt cx="9107488" cy="1189038"/>
          </a:xfrm>
        </p:grpSpPr>
        <p:grpSp>
          <p:nvGrpSpPr>
            <p:cNvPr id="21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321" y="1124744"/>
            <a:ext cx="7859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ГТС Республики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поднадзорных Северо-Западному управлению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3798" y="215545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Установленная совокупная мощность всех ГЭС и ТЭЦ составляет 970 МВт.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ввода ГЭС в эксплуатацию: 1920 – 2024 </a:t>
            </a:r>
          </a:p>
        </p:txBody>
      </p:sp>
      <p:pic>
        <p:nvPicPr>
          <p:cNvPr id="2050" name="Picture 2" descr="D:\Диск Д\Березкина Светлана - рабочий стол\ФОТО\Фото ГТС\ТГК-1\Регулярные обследования ГЭС, ТЭЦ\РО Кривопорожская ГЭС 2022\IMG_4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67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ерезкина.KARELIA\Desktop\IMG_9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670"/>
            <a:ext cx="2129876" cy="28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1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4624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3051495"/>
              </p:ext>
            </p:extLst>
          </p:nvPr>
        </p:nvGraphicFramePr>
        <p:xfrm>
          <a:off x="744399" y="2145442"/>
          <a:ext cx="7884876" cy="463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681" y="83671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ГТС Республики Карелия,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поднадзорных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Северо-Западному управлению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 разбивкой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классам,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соответствии с критериями классификации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установленными Правительством Российской Федерации: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99592" y="733322"/>
            <a:ext cx="801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показатели контрольной (надзорной) деятельности Северо-Западного управления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области безопасности ГТС Республики Карелия (по итогам 8 месяцев 2024 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85" y="1784340"/>
            <a:ext cx="87197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внеплановая проверка юридического лица в отношении ГТС водохозяйственного комплекса, по согласованию с Прокуратурой Республики Карелия, выявлено 14 нарушений обязательных требований законодательства Российской Федерации, нормативных правовых актов и нормативно-технических документов в сфере безопасности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выдано 1 предписание об устранении выявленных нарушений, составлено 2 протокола об административном правонарушении (1 ДЛ, 1 ЮЛ) наложено 2 административных штрафа по ст.9.2 КоАП РФ, общей суммой 22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принято участие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комиссий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предпаводковым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обследованиям - 21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ГТС 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вопросу безаварийного пропуска весеннего половодья и паводков принято участие в 7 заседаниях рабочих групп и комиссиях, проводимых  в ЦУКС Главного управления МЧС России по Республике Карелия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(5)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-Ладожском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(2).  Организация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подготовки к пропуску весеннего половодья и паводков,  и непосредственно процесс прохождения паводка в 2024 году на поднадзорных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Северо-Западному управлению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ГТС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Республики Карелия, проведены на достаточном уровне, что позволило осуществить безаварийный пропуск весеннего половодья и паводков, предотвратив аварии и инциденты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ГТС;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98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8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43608" y="980728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контрольной (надзорной) деятельности Северо-Западного управления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области безопасности ГТС Республики Карелия (по итогам 8 месяцев 2024 г.)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05" y="1988839"/>
            <a:ext cx="85696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 безопасности ГТС (государственная услуга) - 3;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5 регулярных 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преддекларационных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обследованиях ГТС;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принято участие в проверках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стройнадзора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строящихся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Белопорожских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ГЭС - 2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декларированию безопасности ГТС подлежат 26 ГТС, все имеют декларации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Управления ведется контроль за реализацией поднадзорными предприятиями ФЗ № 225 от 27 июля 2010г. «Об обязательном страховании гражданской ответственности владельца опасного объекта за причинения вреда в результате аварии на опасном объекте».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ГТС, аварии на которых могут привести к возникновению ЧС, 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страховые полисы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инцидентов и несчастных случаев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поднадзорных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Ростехнадзору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ГТС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2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0425"/>
            <a:ext cx="9107488" cy="1189038"/>
            <a:chOff x="35496" y="44624"/>
            <a:chExt cx="9107488" cy="1189038"/>
          </a:xfrm>
        </p:grpSpPr>
        <p:grpSp>
          <p:nvGrpSpPr>
            <p:cNvPr id="5" name="Группа 2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26"/>
            <p:cNvGrpSpPr/>
            <p:nvPr/>
          </p:nvGrpSpPr>
          <p:grpSpPr>
            <a:xfrm>
              <a:off x="309908" y="44624"/>
              <a:ext cx="6342362" cy="1189038"/>
              <a:chOff x="309908" y="44624"/>
              <a:chExt cx="6342362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1354998" y="163379"/>
                <a:ext cx="5297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87624" y="784445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нарушения, выявленные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проверке соблюдении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законодательства в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гидротехнических сооружений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" y="6515744"/>
            <a:ext cx="62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49602"/>
              </p:ext>
            </p:extLst>
          </p:nvPr>
        </p:nvGraphicFramePr>
        <p:xfrm>
          <a:off x="717307" y="2075052"/>
          <a:ext cx="7709386" cy="4436714"/>
        </p:xfrm>
        <a:graphic>
          <a:graphicData uri="http://schemas.openxmlformats.org/drawingml/2006/table">
            <a:tbl>
              <a:tblPr firstRow="1" firstCol="1" bandRow="1"/>
              <a:tblGrid>
                <a:gridCol w="3841918"/>
                <a:gridCol w="3867468"/>
              </a:tblGrid>
              <a:tr h="290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 нарушения обязательных требований</a:t>
                      </a: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правовой акт, устанавливающий обязательные требования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организации и работники организации, ответственные за безопасную эксплуатацию ГТС не аттестованы по вопросам безопасности гидротехнических сооружений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Ростехнадзоре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9.1 Федерального  закона «О безопасности гидротехнических сооружений»  от 21.07.97  № 117-ФЗ; п.2 Положения об аттестации в области промышленной безопасности, по вопросам безопасности гидротехнических сооружений, безопасности в сфере электроэнергетики, утвержденное постановлением Правительства Российской Федерации от 25.10.2019 № 1365 «О подготовке и об аттестации в области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Отсутствует декларация безопасности гидротехнического сооружения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9, 10 Федерального  закона «О безопасности гидротехнических сооружений»  от 21.07.97  № 117-ФЗ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обеспечена  разработка критериев безопасности гидротехнического сооружения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 Федерального  закона «О безопасности гидротехнических сооружений»  от 21.07.97  № 117-ФЗ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обеспечено  проведение регулярного обследования гидротехнического сооружения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 9 № 117-ФЗ от  21.07.97г.; пункт 4 Положения о декларировании безопасности ГТС,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утвержденного постановлением Правительства Российской Федерации от 20.11.2020 № 1892 «О декларировании безопасности гидротехнических сооружений»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071" marR="43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9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2723</TotalTime>
  <Words>2237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Ростехнадзор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деятельности отдела промышленной безопасности по Вологодской области 2015-2016</dc:title>
  <dc:creator>Игнашева</dc:creator>
  <cp:lastModifiedBy>Светлана В. Березкина</cp:lastModifiedBy>
  <cp:revision>216</cp:revision>
  <cp:lastPrinted>2023-09-22T06:53:08Z</cp:lastPrinted>
  <dcterms:created xsi:type="dcterms:W3CDTF">2017-02-27T06:41:18Z</dcterms:created>
  <dcterms:modified xsi:type="dcterms:W3CDTF">2024-08-29T12:17:40Z</dcterms:modified>
</cp:coreProperties>
</file>